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7" r:id="rId3"/>
    <p:sldId id="257" r:id="rId4"/>
    <p:sldId id="268" r:id="rId5"/>
    <p:sldId id="286" r:id="rId6"/>
    <p:sldId id="264" r:id="rId7"/>
    <p:sldId id="266" r:id="rId8"/>
    <p:sldId id="258" r:id="rId9"/>
    <p:sldId id="259" r:id="rId10"/>
    <p:sldId id="260" r:id="rId11"/>
    <p:sldId id="262" r:id="rId12"/>
    <p:sldId id="281" r:id="rId13"/>
    <p:sldId id="280" r:id="rId14"/>
    <p:sldId id="278" r:id="rId15"/>
    <p:sldId id="288" r:id="rId16"/>
    <p:sldId id="289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D5E23-5866-4401-8AE3-F3DE09F85053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CA164-87B7-4FD2-8884-B0D25294818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CA164-87B7-4FD2-8884-B0D252948181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2013-12-19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8064896" cy="2520280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KWALIFIKOWALNOŚĆ WYDATKÓW FINANSOWANYCH Z POMOCY TECHNICZNEJ PROW 2007-2013</a:t>
            </a:r>
            <a:endParaRPr lang="pl-PL" sz="36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264696" cy="2160240"/>
          </a:xfrm>
        </p:spPr>
        <p:txBody>
          <a:bodyPr>
            <a:normAutofit/>
          </a:bodyPr>
          <a:lstStyle/>
          <a:p>
            <a:r>
              <a:rPr lang="pl-PL" sz="2400" i="1" dirty="0" smtClean="0">
                <a:solidFill>
                  <a:schemeClr val="tx1"/>
                </a:solidFill>
              </a:rPr>
              <a:t>Konsultacje Planu Działania Sekretariatu Regionalnego KSOW Województwa Kujawsko-Pomorskiego</a:t>
            </a:r>
          </a:p>
          <a:p>
            <a:endParaRPr lang="pl-PL" sz="2400" dirty="0" smtClean="0">
              <a:solidFill>
                <a:schemeClr val="tx1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Przysiek, 19 grudnia 2013 r.</a:t>
            </a: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102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536" y="1268760"/>
          <a:ext cx="827794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9486"/>
                <a:gridCol w="2069486"/>
                <a:gridCol w="2069486"/>
                <a:gridCol w="2069486"/>
              </a:tblGrid>
              <a:tr h="3844136"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Wykształcenie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co najmniej wyższe magisterskie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lub równorzędne. Kwalifikacje adekwatne do zakresu merytorycznego prowadzonych wykładów.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Praktyka w przeprowadzaniu wykładów w danej dziedzinie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Udział w pracach badawczych, a także odpowiednio udokumentowany dorobek naukowy</a:t>
                      </a:r>
                      <a:endParaRPr lang="pl-PL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Min. 10 lat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2800 zł za dzień pracy</a:t>
                      </a:r>
                    </a:p>
                    <a:p>
                      <a:endParaRPr lang="pl-PL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350 zł za godzinę lekcyjną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ole tekstowe 14"/>
          <p:cNvSpPr txBox="1"/>
          <p:nvPr/>
        </p:nvSpPr>
        <p:spPr>
          <a:xfrm>
            <a:off x="251520" y="1268760"/>
            <a:ext cx="8136904" cy="941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sz="2400" b="1" dirty="0" smtClean="0"/>
              <a:t>PRAWIDŁOWE CV</a:t>
            </a:r>
          </a:p>
          <a:p>
            <a:endParaRPr lang="pl-PL" sz="2400" b="1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400" b="1" dirty="0" smtClean="0"/>
              <a:t> </a:t>
            </a:r>
            <a:r>
              <a:rPr lang="pl-PL" sz="2400" dirty="0" smtClean="0"/>
              <a:t>prawidłowy życiorys zawodowy powinien wskazywać przede wszystkim posiadane doświadczenie (możliwość oceny lat doświadczenia), adekwatne do zakresu merytorycznego prowadzonych wykładów, warsztatów</a:t>
            </a:r>
          </a:p>
          <a:p>
            <a:pPr algn="just"/>
            <a:endParaRPr lang="pl-PL" sz="2400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CV nie może być tylko notatką biograficzną</a:t>
            </a:r>
          </a:p>
          <a:p>
            <a:pPr algn="just"/>
            <a:endParaRPr lang="pl-PL" sz="2400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CV powinno potwierdzać dorobek naukowy wykładowcy/eksperta</a:t>
            </a:r>
          </a:p>
          <a:p>
            <a:pPr>
              <a:buFont typeface="Wingdings" pitchFamily="2" charset="2"/>
              <a:buChar char="v"/>
            </a:pPr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2800" b="1" dirty="0" smtClean="0"/>
              <a:t>KOSZTY MATERIAŁÓW </a:t>
            </a:r>
          </a:p>
          <a:p>
            <a:pPr algn="ctr">
              <a:buNone/>
            </a:pPr>
            <a:r>
              <a:rPr lang="pl-PL" sz="2800" b="1" dirty="0" smtClean="0"/>
              <a:t>INFORMACYJNO – PROMOCYJNYCH</a:t>
            </a:r>
          </a:p>
          <a:p>
            <a:pPr algn="ctr">
              <a:buNone/>
            </a:pPr>
            <a:endParaRPr lang="pl-PL" sz="2400" b="1" dirty="0" smtClean="0"/>
          </a:p>
          <a:p>
            <a:pPr algn="just">
              <a:buNone/>
            </a:pPr>
            <a:r>
              <a:rPr lang="pl-PL" sz="2400" dirty="0" smtClean="0"/>
              <a:t>Koszty opracowania i druku materiałów w formie papierowej muszą być  przede wszystkim </a:t>
            </a:r>
            <a:r>
              <a:rPr lang="pl-PL" sz="2400" b="1" dirty="0" smtClean="0"/>
              <a:t>racjonalne. </a:t>
            </a:r>
          </a:p>
          <a:p>
            <a:pPr algn="just">
              <a:buNone/>
            </a:pPr>
            <a:endParaRPr lang="pl-PL" sz="2400" b="1" dirty="0" smtClean="0"/>
          </a:p>
          <a:p>
            <a:pPr algn="just">
              <a:buNone/>
            </a:pPr>
            <a:r>
              <a:rPr lang="pl-PL" sz="2400" dirty="0" smtClean="0"/>
              <a:t>Ich wysokość uzależniona jest od rodzaju materiału informacyjnego (ulotka, broszura, plakat, zaproszenie), formatu, rodzaju okładki, środka, ilości zdjęć. </a:t>
            </a:r>
            <a:endParaRPr lang="pl-PL" sz="2400" dirty="0"/>
          </a:p>
        </p:txBody>
      </p:sp>
      <p:pic>
        <p:nvPicPr>
          <p:cNvPr id="7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251520" y="1556792"/>
            <a:ext cx="8496944" cy="975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LOGOWANIE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Aktualne logowanie przesyłamy  Państwu każdorazowo po podjęciu współpracy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Znaków graficznych nie można w żaden sposób modyfikować ani zmieniać ich ustawienia względem siebie 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Pasek logowania może być zamieszczony zarówno w pionie, jak i w poziomie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Pasek logowania powinien być zamieszczony na białym tle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Dodatkowe znaki (partnerów) można zamieszczać pomiędzy logiem Województwa a znakiem KSOW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Istnieje możliwość użycia wersji monochromatycznej bądź achromatycznej (skala szarości) logowania </a:t>
            </a:r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Każdy projekt wymaga naszej akceptacji</a:t>
            </a:r>
          </a:p>
          <a:p>
            <a:endParaRPr lang="pl-PL" sz="2400" b="1" dirty="0" smtClean="0"/>
          </a:p>
          <a:p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 smtClean="0"/>
          </a:p>
          <a:p>
            <a:pPr algn="ctr"/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/>
          <p:cNvSpPr txBox="1"/>
          <p:nvPr/>
        </p:nvSpPr>
        <p:spPr>
          <a:xfrm>
            <a:off x="467544" y="1340768"/>
            <a:ext cx="82089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Prawidłowe logowanie powinno posiadać następujące elementy:</a:t>
            </a:r>
          </a:p>
          <a:p>
            <a:endParaRPr lang="pl-PL" sz="2400" b="1" dirty="0" smtClean="0"/>
          </a:p>
          <a:p>
            <a:pPr>
              <a:buFont typeface="Wingdings" pitchFamily="2" charset="2"/>
              <a:buChar char="v"/>
            </a:pPr>
            <a:r>
              <a:rPr lang="pl-PL" sz="2400" dirty="0" smtClean="0"/>
              <a:t>logo UE, Województwa, KSOW, PROW oraz fakultatywnie logo beneficjenta</a:t>
            </a:r>
          </a:p>
          <a:p>
            <a:endParaRPr lang="pl-PL" sz="2400" dirty="0" smtClean="0"/>
          </a:p>
          <a:p>
            <a:pPr>
              <a:buFont typeface="Wingdings" pitchFamily="2" charset="2"/>
              <a:buChar char="v"/>
            </a:pPr>
            <a:r>
              <a:rPr lang="pl-PL" sz="2400" dirty="0" smtClean="0"/>
              <a:t>slogan: EUROPEJSKI FUNDUSZ ROLNY na rzecz Rozwoju Obszarów Wiejskich: Europa inwestująca w obszary wiejskie</a:t>
            </a:r>
          </a:p>
          <a:p>
            <a:pPr>
              <a:buFont typeface="Wingdings" pitchFamily="2" charset="2"/>
              <a:buChar char="v"/>
            </a:pPr>
            <a:endParaRPr lang="pl-PL" sz="2400" dirty="0" smtClean="0"/>
          </a:p>
          <a:p>
            <a:pPr>
              <a:buFont typeface="Wingdings" pitchFamily="2" charset="2"/>
              <a:buChar char="v"/>
            </a:pPr>
            <a:r>
              <a:rPr lang="pl-PL" sz="2400" dirty="0" smtClean="0"/>
              <a:t>Informację o współfinansowaniu ze środków UE: „Projekt współfinansowany ze środków Unii Europejskiej w ramach Pomocy Technicznej Programu Rozwoju Obszarów Wiejskich na lata 2007-2013, ze środków Krajowej Sieci Obszarów Wiejskich”</a:t>
            </a:r>
          </a:p>
          <a:p>
            <a:pPr>
              <a:buFont typeface="Wingdings" pitchFamily="2" charset="2"/>
              <a:buChar char="v"/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1268760"/>
            <a:ext cx="84249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Informację o podmiocie odpowiedzialnym za treść informacji</a:t>
            </a:r>
          </a:p>
          <a:p>
            <a:pPr algn="just"/>
            <a:endParaRPr lang="pl-PL" sz="2400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400" dirty="0" smtClean="0"/>
              <a:t>Informację o Instytucji Zarządzającej: „Instytucja Zarządzająca Programem Rozwoju Obszarów Wiejskich na lata 2007-2013 – Minister Rolnictwa i Rozwoju Wsi”</a:t>
            </a:r>
          </a:p>
          <a:p>
            <a:pPr>
              <a:buFont typeface="Wingdings" pitchFamily="2" charset="2"/>
              <a:buChar char="v"/>
            </a:pPr>
            <a:endParaRPr lang="pl-PL" sz="2400" dirty="0" smtClean="0"/>
          </a:p>
          <a:p>
            <a:pPr algn="just"/>
            <a:r>
              <a:rPr lang="pl-PL" sz="2400" dirty="0" smtClean="0"/>
              <a:t>Logowanie w prawidłowej formie powinno znaleźć się na wszystkich materiałach informacyjno-promocyjnych, materiałach emitowanych w telewizji, na stronach internetowych. </a:t>
            </a:r>
          </a:p>
          <a:p>
            <a:pPr algn="just"/>
            <a:r>
              <a:rPr lang="pl-PL" sz="2400" dirty="0" smtClean="0"/>
              <a:t>Wymienione elementy logowania należy uwzględnić również w audycjach/programach radiowych.</a:t>
            </a:r>
          </a:p>
        </p:txBody>
      </p:sp>
      <p:pic>
        <p:nvPicPr>
          <p:cNvPr id="3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827584" y="242088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DZIĘKUJĘ ZA UWAGĘ </a:t>
            </a:r>
            <a:endParaRPr lang="pl-PL" sz="2800" dirty="0"/>
          </a:p>
        </p:txBody>
      </p:sp>
      <p:pic>
        <p:nvPicPr>
          <p:cNvPr id="3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Stawki ekspertów/wykładowców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Prawidłowe CV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Koszty związane z wydaniem materiałów informacyjno-promocyjnych: ulotka, broszura, plakat, zaproszenie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Wymagane logowanie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8064896" cy="2520280"/>
          </a:xfrm>
        </p:spPr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7056784" cy="50405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3400" dirty="0" smtClean="0">
                <a:solidFill>
                  <a:schemeClr val="tx1"/>
                </a:solidFill>
              </a:rPr>
              <a:t>Wydatek można uznać za </a:t>
            </a:r>
            <a:r>
              <a:rPr lang="pl-PL" sz="3400" dirty="0" err="1" smtClean="0">
                <a:solidFill>
                  <a:schemeClr val="tx1"/>
                </a:solidFill>
              </a:rPr>
              <a:t>kwalifikowalny</a:t>
            </a:r>
            <a:r>
              <a:rPr lang="pl-PL" sz="3400" dirty="0" smtClean="0">
                <a:solidFill>
                  <a:schemeClr val="tx1"/>
                </a:solidFill>
              </a:rPr>
              <a:t> jeżeli 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pl-PL" sz="3400" dirty="0" smtClean="0">
                <a:solidFill>
                  <a:schemeClr val="tx1"/>
                </a:solidFill>
              </a:rPr>
              <a:t>jest niezbędny do realizacji operacji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pl-PL" sz="3400" dirty="0" smtClean="0">
                <a:solidFill>
                  <a:schemeClr val="tx1"/>
                </a:solidFill>
              </a:rPr>
              <a:t>jest racjonalny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pl-PL" sz="3400" dirty="0" smtClean="0">
                <a:solidFill>
                  <a:schemeClr val="tx1"/>
                </a:solidFill>
              </a:rPr>
              <a:t>rzetelnie udokumentowany i możliwy do zweryfikowania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pl-PL" sz="3400" dirty="0" smtClean="0">
                <a:solidFill>
                  <a:schemeClr val="tx1"/>
                </a:solidFill>
              </a:rPr>
              <a:t>spójny z obowiązującymi przepisami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pl-PL" sz="3400" dirty="0" smtClean="0">
                <a:solidFill>
                  <a:schemeClr val="tx1"/>
                </a:solidFill>
              </a:rPr>
              <a:t>ujęty na liście kosztów </a:t>
            </a:r>
            <a:r>
              <a:rPr lang="pl-PL" sz="3400" dirty="0" err="1" smtClean="0">
                <a:solidFill>
                  <a:schemeClr val="tx1"/>
                </a:solidFill>
              </a:rPr>
              <a:t>kwalifikowalnych</a:t>
            </a:r>
            <a:r>
              <a:rPr lang="pl-PL" sz="3400" dirty="0" smtClean="0">
                <a:solidFill>
                  <a:schemeClr val="tx1"/>
                </a:solidFill>
              </a:rPr>
              <a:t> (załącznik do Rozporządzenia Ministra </a:t>
            </a:r>
            <a:r>
              <a:rPr lang="pl-PL" sz="3400" dirty="0" err="1" smtClean="0">
                <a:solidFill>
                  <a:schemeClr val="tx1"/>
                </a:solidFill>
              </a:rPr>
              <a:t>RiRW</a:t>
            </a:r>
            <a:r>
              <a:rPr lang="pl-PL" sz="3400" dirty="0" smtClean="0">
                <a:solidFill>
                  <a:schemeClr val="tx1"/>
                </a:solidFill>
              </a:rPr>
              <a:t> …..)</a:t>
            </a:r>
          </a:p>
        </p:txBody>
      </p:sp>
      <p:pic>
        <p:nvPicPr>
          <p:cNvPr id="102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u="sng" dirty="0" smtClean="0"/>
              <a:t>STAWKI EKSPERTÓW </a:t>
            </a:r>
          </a:p>
          <a:p>
            <a:pPr algn="ctr">
              <a:buNone/>
            </a:pPr>
            <a:endParaRPr lang="pl-PL" u="sng" dirty="0" smtClean="0"/>
          </a:p>
          <a:p>
            <a:pPr>
              <a:buNone/>
            </a:pPr>
            <a:r>
              <a:rPr lang="pl-PL" sz="2800" dirty="0" smtClean="0"/>
              <a:t>Zgodnie z Zasadami korzystania z pomocy technicznej</a:t>
            </a:r>
          </a:p>
          <a:p>
            <a:pPr>
              <a:buNone/>
            </a:pPr>
            <a:r>
              <a:rPr lang="pl-PL" sz="2800" dirty="0" smtClean="0"/>
              <a:t>PROW  z dn. 3 czerwca 2013 r., wyróżnia się 3 kategorie</a:t>
            </a:r>
          </a:p>
          <a:p>
            <a:pPr>
              <a:buNone/>
            </a:pPr>
            <a:r>
              <a:rPr lang="pl-PL" sz="2800" dirty="0" smtClean="0"/>
              <a:t>ekspertów: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7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7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Kategoria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Kwalifikacje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Doświadczenie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Maks.</a:t>
                      </a:r>
                      <a:r>
                        <a:rPr lang="pl-PL" baseline="0" dirty="0" smtClean="0"/>
                        <a:t> wysokość kosztu </a:t>
                      </a:r>
                      <a:r>
                        <a:rPr lang="pl-PL" baseline="0" dirty="0" err="1" smtClean="0"/>
                        <a:t>kwalifikowalnego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Wykształcenie co najmniej wyższe magisterskie</a:t>
                      </a:r>
                      <a:r>
                        <a:rPr lang="pl-PL" baseline="0" dirty="0" smtClean="0"/>
                        <a:t> lub równorzędne. Kwalifikacje adekwatne do zakresu merytorycznego operacji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Min. 5 lat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500</a:t>
                      </a:r>
                      <a:r>
                        <a:rPr lang="pl-PL" baseline="0" dirty="0" smtClean="0"/>
                        <a:t> zł za dzień pracy</a:t>
                      </a:r>
                    </a:p>
                    <a:p>
                      <a:endParaRPr lang="pl-PL" baseline="0" dirty="0" smtClean="0"/>
                    </a:p>
                    <a:p>
                      <a:r>
                        <a:rPr lang="pl-PL" dirty="0" smtClean="0"/>
                        <a:t>Dzień</a:t>
                      </a:r>
                      <a:r>
                        <a:rPr lang="pl-PL" baseline="0" dirty="0" smtClean="0"/>
                        <a:t> pracy = 5 godzin zegarowych (kontakt z uczestnikami)</a:t>
                      </a:r>
                    </a:p>
                    <a:p>
                      <a:endParaRPr lang="pl-PL" baseline="0" dirty="0" smtClean="0"/>
                    </a:p>
                    <a:p>
                      <a:r>
                        <a:rPr lang="pl-PL" baseline="0" dirty="0" smtClean="0"/>
                        <a:t>Dzień pracy=8 godzin zegarowych (opracowywanie ekspertyz)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15734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336"/>
                <a:gridCol w="2039336"/>
                <a:gridCol w="2039336"/>
                <a:gridCol w="2039336"/>
              </a:tblGrid>
              <a:tr h="2532138"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Wykształcenie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co najmniej wyższe magisterskie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lub równorzędne. Kwalifikacje adekwatne do zakresu merytorycznego operacji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Min.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10 lat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700 zł za dzień pracy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6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Wykształcenie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co najmniej wyższe magisterskie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lub równorzędne. Kwalifikacje adekwatne do zakresu merytorycznego operacji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Udział w pracach badawczych, a także odpowiednio udokumentowany dorobek naukowy</a:t>
                      </a:r>
                      <a:endParaRPr lang="pl-PL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Min. 15 lat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900 zł za dzień pracy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sz="2800" b="1" u="sng" dirty="0" smtClean="0"/>
              <a:t>STAWKI WYKŁADOWCÓW</a:t>
            </a:r>
          </a:p>
          <a:p>
            <a:pPr algn="ctr">
              <a:buNone/>
            </a:pPr>
            <a:endParaRPr lang="pl-PL" sz="2800" b="1" u="sng" dirty="0" smtClean="0"/>
          </a:p>
          <a:p>
            <a:pPr>
              <a:buNone/>
            </a:pPr>
            <a:endParaRPr lang="pl-PL" sz="2800" u="sng" dirty="0" smtClean="0"/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3" y="2636912"/>
          <a:ext cx="8784975" cy="3273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238"/>
                <a:gridCol w="2681510"/>
                <a:gridCol w="1623019"/>
                <a:gridCol w="2893208"/>
              </a:tblGrid>
              <a:tr h="798486">
                <a:tc>
                  <a:txBody>
                    <a:bodyPr/>
                    <a:lstStyle/>
                    <a:p>
                      <a:r>
                        <a:rPr lang="pl-PL" dirty="0" smtClean="0"/>
                        <a:t>Kategoria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Kwalifikacje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Doświadczenie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Maks.</a:t>
                      </a:r>
                      <a:r>
                        <a:rPr lang="pl-PL" baseline="0" dirty="0" smtClean="0"/>
                        <a:t> wysokość kosztu </a:t>
                      </a:r>
                      <a:r>
                        <a:rPr lang="pl-PL" baseline="0" dirty="0" err="1" smtClean="0"/>
                        <a:t>kwalifikowalnego</a:t>
                      </a:r>
                      <a:endParaRPr lang="pl-PL" dirty="0"/>
                    </a:p>
                  </a:txBody>
                  <a:tcPr/>
                </a:tc>
              </a:tr>
              <a:tr h="2475306">
                <a:tc>
                  <a:txBody>
                    <a:bodyPr/>
                    <a:lstStyle/>
                    <a:p>
                      <a:r>
                        <a:rPr lang="pl-PL" dirty="0" smtClean="0"/>
                        <a:t>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Wykształcenie co najmniej wyższe magisterskie</a:t>
                      </a:r>
                      <a:r>
                        <a:rPr lang="pl-PL" baseline="0" dirty="0" smtClean="0"/>
                        <a:t> lub równorzędne. Kwalifikacje adekwatne do zakresu merytorycznego prowadzonych wykładów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Min. 3 lata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aseline="0" dirty="0" smtClean="0"/>
                        <a:t>1600 zł za dzień pracy</a:t>
                      </a:r>
                    </a:p>
                    <a:p>
                      <a:endParaRPr lang="pl-PL" baseline="0" dirty="0" smtClean="0"/>
                    </a:p>
                    <a:p>
                      <a:r>
                        <a:rPr lang="pl-PL" dirty="0" smtClean="0"/>
                        <a:t>Dzień</a:t>
                      </a:r>
                      <a:r>
                        <a:rPr lang="pl-PL" baseline="0" dirty="0" smtClean="0"/>
                        <a:t> pracy = 8 godzin lekcyjnych</a:t>
                      </a:r>
                    </a:p>
                    <a:p>
                      <a:endParaRPr lang="pl-PL" baseline="0" dirty="0" smtClean="0"/>
                    </a:p>
                    <a:p>
                      <a:r>
                        <a:rPr lang="pl-PL" baseline="0" dirty="0" smtClean="0"/>
                        <a:t>200 zł za godzinę </a:t>
                      </a:r>
                      <a:r>
                        <a:rPr lang="pl-PL" baseline="0" dirty="0" err="1" smtClean="0"/>
                        <a:t>lekcyją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292" y="332656"/>
            <a:ext cx="8204917" cy="89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9552" y="2132856"/>
          <a:ext cx="815734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336"/>
                <a:gridCol w="2039336"/>
                <a:gridCol w="2039336"/>
                <a:gridCol w="2039336"/>
              </a:tblGrid>
              <a:tr h="2532138"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Wykształcenie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co najmniej wyższe magisterskie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lub równorzędne. Kwalifikacje adekwatne do zakresu merytorycznego prowadzonych wykładów.</a:t>
                      </a:r>
                    </a:p>
                    <a:p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Praktyka w przeprowadzaniu wykładów w danej dziedzinie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Min.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6 lat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2000 zł za dzień pracy</a:t>
                      </a:r>
                    </a:p>
                    <a:p>
                      <a:endParaRPr lang="pl-PL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250 zł za godzinę lekcyjną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637</Words>
  <Application>Microsoft Office PowerPoint</Application>
  <PresentationFormat>Pokaz na ekranie (4:3)</PresentationFormat>
  <Paragraphs>134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KWALIFIKOWALNOŚĆ WYDATKÓW FINANSOWANYCH Z POMOCY TECHNICZNEJ PROW 2007-2013</vt:lpstr>
      <vt:lpstr>  </vt:lpstr>
      <vt:lpstr> 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 „PRZYJAZNA WIEŚ” </dc:title>
  <cp:lastModifiedBy>k.bocianowska</cp:lastModifiedBy>
  <cp:revision>84</cp:revision>
  <dcterms:modified xsi:type="dcterms:W3CDTF">2013-12-19T07:22:38Z</dcterms:modified>
</cp:coreProperties>
</file>