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8"/>
  </p:notesMasterIdLst>
  <p:sldIdLst>
    <p:sldId id="257" r:id="rId2"/>
    <p:sldId id="258" r:id="rId3"/>
    <p:sldId id="259" r:id="rId4"/>
    <p:sldId id="261" r:id="rId5"/>
    <p:sldId id="262" r:id="rId6"/>
    <p:sldId id="263" r:id="rId7"/>
  </p:sldIdLst>
  <p:sldSz cx="9144000" cy="6858000" type="screen4x3"/>
  <p:notesSz cx="6789738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D5E23-5866-4401-8AE3-F3DE09F85053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CA164-87B7-4FD2-8884-B0D2529481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484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sow@kujawsko-pomorskie.p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5656" y="3789040"/>
            <a:ext cx="6264696" cy="2160240"/>
          </a:xfrm>
        </p:spPr>
        <p:txBody>
          <a:bodyPr>
            <a:normAutofit/>
          </a:bodyPr>
          <a:lstStyle/>
          <a:p>
            <a:r>
              <a:rPr lang="pl-PL" sz="2400" i="1" dirty="0" smtClean="0">
                <a:solidFill>
                  <a:schemeClr val="tx1"/>
                </a:solidFill>
              </a:rPr>
              <a:t>Konsultacje Planu Działania Sekretariatu Regionalnego KSOW Województwa Kujawsko-Pomorskiego</a:t>
            </a:r>
          </a:p>
          <a:p>
            <a:endParaRPr lang="pl-PL" sz="2400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Przysiek, 19 grudnia 2013 r.</a:t>
            </a: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992888" cy="720080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PRZYKŁADY KOSZTORYSÓW</a:t>
            </a:r>
            <a:endParaRPr lang="pl-PL" sz="3600" b="1" dirty="0"/>
          </a:p>
        </p:txBody>
      </p:sp>
      <p:pic>
        <p:nvPicPr>
          <p:cNvPr id="1026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410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dtytuł 2"/>
          <p:cNvSpPr txBox="1">
            <a:spLocks/>
          </p:cNvSpPr>
          <p:nvPr/>
        </p:nvSpPr>
        <p:spPr>
          <a:xfrm>
            <a:off x="1772072" y="1853208"/>
            <a:ext cx="6120680" cy="17198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u="sng" dirty="0" smtClean="0">
                <a:solidFill>
                  <a:schemeClr val="tx1"/>
                </a:solidFill>
              </a:rPr>
              <a:t>PODSTAWOWE DOKUMENTY SKŁADANE DO KSOW:</a:t>
            </a:r>
          </a:p>
          <a:p>
            <a:r>
              <a:rPr lang="pl-PL" sz="2400" i="1" dirty="0" smtClean="0">
                <a:solidFill>
                  <a:schemeClr val="tx1"/>
                </a:solidFill>
              </a:rPr>
              <a:t>-Kosztorys realizacji operacji</a:t>
            </a:r>
          </a:p>
          <a:p>
            <a:r>
              <a:rPr lang="pl-PL" sz="2400" i="1" dirty="0" smtClean="0">
                <a:solidFill>
                  <a:schemeClr val="tx1"/>
                </a:solidFill>
              </a:rPr>
              <a:t>-Charakterystyka operacji</a:t>
            </a:r>
          </a:p>
          <a:p>
            <a:endParaRPr lang="pl-PL" sz="2400" i="1" dirty="0" smtClean="0">
              <a:solidFill>
                <a:schemeClr val="tx1"/>
              </a:solidFill>
            </a:endParaRPr>
          </a:p>
          <a:p>
            <a:endParaRPr lang="pl-PL" sz="2400" dirty="0" smtClean="0">
              <a:solidFill>
                <a:schemeClr val="tx1"/>
              </a:solidFill>
            </a:endParaRPr>
          </a:p>
        </p:txBody>
      </p:sp>
      <p:sp>
        <p:nvSpPr>
          <p:cNvPr id="8" name="Podtytuł 2"/>
          <p:cNvSpPr>
            <a:spLocks noGrp="1"/>
          </p:cNvSpPr>
          <p:nvPr>
            <p:ph type="subTitle" idx="1"/>
          </p:nvPr>
        </p:nvSpPr>
        <p:spPr>
          <a:xfrm>
            <a:off x="1835696" y="3797424"/>
            <a:ext cx="6624736" cy="2137240"/>
          </a:xfrm>
        </p:spPr>
        <p:txBody>
          <a:bodyPr>
            <a:normAutofit/>
          </a:bodyPr>
          <a:lstStyle/>
          <a:p>
            <a:r>
              <a:rPr lang="pl-PL" sz="2400" i="1" u="sng" dirty="0" smtClean="0">
                <a:solidFill>
                  <a:schemeClr val="tx1"/>
                </a:solidFill>
              </a:rPr>
              <a:t>DOKUMENTY DODATKOWE:</a:t>
            </a:r>
          </a:p>
          <a:p>
            <a:r>
              <a:rPr lang="pl-PL" sz="2400" i="1" dirty="0" smtClean="0">
                <a:solidFill>
                  <a:schemeClr val="tx1"/>
                </a:solidFill>
              </a:rPr>
              <a:t>-Program imprezy, szkolenia, konferencji,</a:t>
            </a:r>
          </a:p>
          <a:p>
            <a:r>
              <a:rPr lang="pl-PL" sz="2400" i="1" dirty="0" smtClean="0">
                <a:solidFill>
                  <a:schemeClr val="tx1"/>
                </a:solidFill>
              </a:rPr>
              <a:t>-CV wykładowców, </a:t>
            </a:r>
            <a:r>
              <a:rPr lang="pl-PL" sz="2400" i="1" dirty="0" smtClean="0">
                <a:solidFill>
                  <a:schemeClr val="tx1"/>
                </a:solidFill>
              </a:rPr>
              <a:t>ekspertów,</a:t>
            </a:r>
            <a:endParaRPr lang="pl-PL" sz="2400" i="1" dirty="0" smtClean="0">
              <a:solidFill>
                <a:schemeClr val="tx1"/>
              </a:solidFill>
            </a:endParaRPr>
          </a:p>
          <a:p>
            <a:r>
              <a:rPr lang="pl-PL" sz="2400" i="1" dirty="0" smtClean="0">
                <a:solidFill>
                  <a:schemeClr val="tx1"/>
                </a:solidFill>
              </a:rPr>
              <a:t>-Regulaminy </a:t>
            </a:r>
            <a:r>
              <a:rPr lang="pl-PL" sz="2400" i="1" dirty="0" smtClean="0">
                <a:solidFill>
                  <a:schemeClr val="tx1"/>
                </a:solidFill>
              </a:rPr>
              <a:t>konkursów.</a:t>
            </a:r>
            <a:endParaRPr lang="pl-PL" sz="2400" i="1" dirty="0">
              <a:solidFill>
                <a:schemeClr val="tx1"/>
              </a:solidFill>
            </a:endParaRPr>
          </a:p>
          <a:p>
            <a:endParaRPr lang="pl-PL" sz="2400" i="1" dirty="0" smtClean="0">
              <a:solidFill>
                <a:schemeClr val="tx1"/>
              </a:solidFill>
            </a:endParaRPr>
          </a:p>
          <a:p>
            <a:endParaRPr lang="pl-PL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69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73794" y="1340768"/>
            <a:ext cx="6626597" cy="5328592"/>
          </a:xfrm>
        </p:spPr>
        <p:txBody>
          <a:bodyPr/>
          <a:lstStyle/>
          <a:p>
            <a:r>
              <a:rPr lang="pl-PL" u="sng" dirty="0" smtClean="0"/>
              <a:t>WYSYŁKA DOKUMENTÓW POCZTĄ </a:t>
            </a:r>
            <a:endParaRPr lang="pl-PL" u="sng" dirty="0" smtClean="0"/>
          </a:p>
          <a:p>
            <a:r>
              <a:rPr lang="pl-PL" dirty="0" smtClean="0"/>
              <a:t>(</a:t>
            </a:r>
            <a:r>
              <a:rPr lang="pl-PL" dirty="0" smtClean="0"/>
              <a:t>wnioski konkursowe, faktury i sprawozdania):</a:t>
            </a:r>
          </a:p>
          <a:p>
            <a:r>
              <a:rPr lang="pl-PL" sz="1800" b="1" dirty="0" smtClean="0"/>
              <a:t>Departament Rolnictwa </a:t>
            </a:r>
          </a:p>
          <a:p>
            <a:r>
              <a:rPr lang="pl-PL" sz="1800" dirty="0" smtClean="0"/>
              <a:t>Urząd Marszałkowski Województwa Kujawsko-Pomorskiego</a:t>
            </a:r>
          </a:p>
          <a:p>
            <a:r>
              <a:rPr lang="pl-PL" sz="1800" dirty="0" smtClean="0"/>
              <a:t>Pl. Teatralny 2, 87-100 Toruń</a:t>
            </a:r>
          </a:p>
          <a:p>
            <a:endParaRPr lang="pl-PL" sz="900" dirty="0" smtClean="0"/>
          </a:p>
          <a:p>
            <a:r>
              <a:rPr lang="pl-PL" u="sng" dirty="0"/>
              <a:t>WYSYŁKA DOKUMENTÓW </a:t>
            </a:r>
            <a:r>
              <a:rPr lang="pl-PL" u="sng" dirty="0" smtClean="0"/>
              <a:t>POCZTĄ ELEKTRONICZNĄ</a:t>
            </a:r>
          </a:p>
          <a:p>
            <a:r>
              <a:rPr lang="pl-PL" dirty="0" smtClean="0">
                <a:hlinkClick r:id="rId3"/>
              </a:rPr>
              <a:t>ksow@kujawsko-pomorskie.pl</a:t>
            </a:r>
            <a:endParaRPr lang="pl-PL" dirty="0" smtClean="0"/>
          </a:p>
          <a:p>
            <a:endParaRPr lang="pl-PL" sz="1200" dirty="0" smtClean="0"/>
          </a:p>
          <a:p>
            <a:r>
              <a:rPr lang="pl-PL" u="sng" dirty="0" smtClean="0"/>
              <a:t>LOKALIZACJA SEKRETARIATU REGIONALNEGO KSOW:</a:t>
            </a:r>
          </a:p>
          <a:p>
            <a:r>
              <a:rPr lang="pl-PL" dirty="0" smtClean="0"/>
              <a:t>Toruń, ul. Targowa </a:t>
            </a:r>
            <a:r>
              <a:rPr lang="pl-PL" dirty="0"/>
              <a:t>13/15  pok. 616  V piętro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14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73794" y="1700809"/>
            <a:ext cx="6626597" cy="4233856"/>
          </a:xfrm>
        </p:spPr>
        <p:txBody>
          <a:bodyPr>
            <a:normAutofit fontScale="92500" lnSpcReduction="10000"/>
          </a:bodyPr>
          <a:lstStyle/>
          <a:p>
            <a:r>
              <a:rPr lang="pl-PL" b="1" u="sng" dirty="0" smtClean="0"/>
              <a:t>Kosztorys realizacji operacji:</a:t>
            </a:r>
          </a:p>
          <a:p>
            <a:r>
              <a:rPr lang="pl-PL" dirty="0" smtClean="0"/>
              <a:t>1.Rodzaj wystawianego dokumentu księgowego (rachunek, faktura, nota księgowa)</a:t>
            </a:r>
          </a:p>
          <a:p>
            <a:r>
              <a:rPr lang="pl-PL" dirty="0" smtClean="0"/>
              <a:t>2.Koszty netto i brutto w kosztorysie </a:t>
            </a:r>
          </a:p>
          <a:p>
            <a:r>
              <a:rPr lang="pl-PL" dirty="0"/>
              <a:t>-</a:t>
            </a:r>
            <a:r>
              <a:rPr lang="pl-PL" dirty="0" smtClean="0"/>
              <a:t>w przypadku podmiotów nie będących płatnikami podatku VAT, kwota netto=kwocie brutto</a:t>
            </a:r>
          </a:p>
          <a:p>
            <a:r>
              <a:rPr lang="pl-PL" dirty="0" smtClean="0"/>
              <a:t>-w pozostałych przypadkach </a:t>
            </a:r>
          </a:p>
          <a:p>
            <a:r>
              <a:rPr lang="pl-PL" dirty="0" smtClean="0"/>
              <a:t>kwota brutto= kwocie netto + 23%VAT (z wyjątkiem działań zwolnionych z podatku VAT)</a:t>
            </a:r>
          </a:p>
          <a:p>
            <a:r>
              <a:rPr lang="pl-PL" dirty="0" smtClean="0"/>
              <a:t>3.Wydatki w kosztorysie powinny być racjonalne i niezbędne</a:t>
            </a:r>
          </a:p>
          <a:p>
            <a:r>
              <a:rPr lang="pl-PL" dirty="0" smtClean="0"/>
              <a:t>4. Wysokość wydatków dostosowana do cen rynkowych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6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73794" y="1700809"/>
            <a:ext cx="6626597" cy="4464495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Charakterystyka operacji: </a:t>
            </a:r>
          </a:p>
          <a:p>
            <a:endParaRPr lang="pl-PL" sz="105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Nazwa operacji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Uzasadnienie potrzeb realizacji operacji (wpływ na rozwój obszarów </a:t>
            </a:r>
            <a:r>
              <a:rPr lang="pl-PL" dirty="0" smtClean="0">
                <a:solidFill>
                  <a:schemeClr val="tx1"/>
                </a:solidFill>
              </a:rPr>
              <a:t>wiejskich, potrzeba przeprowadzenia)</a:t>
            </a:r>
            <a:endParaRPr lang="pl-PL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Przewidywane rezultaty operacji 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Opis sposobu realizacji operacji </a:t>
            </a:r>
            <a:r>
              <a:rPr lang="pl-PL" dirty="0">
                <a:solidFill>
                  <a:schemeClr val="tx1"/>
                </a:solidFill>
              </a:rPr>
              <a:t>(informacje </a:t>
            </a:r>
            <a:r>
              <a:rPr lang="pl-PL" dirty="0" smtClean="0">
                <a:solidFill>
                  <a:schemeClr val="tx1"/>
                </a:solidFill>
              </a:rPr>
              <a:t>co, </a:t>
            </a:r>
            <a:r>
              <a:rPr lang="pl-PL" dirty="0">
                <a:solidFill>
                  <a:schemeClr val="tx1"/>
                </a:solidFill>
              </a:rPr>
              <a:t>gdzie</a:t>
            </a:r>
            <a:r>
              <a:rPr lang="pl-PL" dirty="0" smtClean="0">
                <a:solidFill>
                  <a:schemeClr val="tx1"/>
                </a:solidFill>
              </a:rPr>
              <a:t>, kiedy, </a:t>
            </a:r>
            <a:r>
              <a:rPr lang="pl-PL" dirty="0" smtClean="0">
                <a:solidFill>
                  <a:schemeClr val="tx1"/>
                </a:solidFill>
              </a:rPr>
              <a:t>dokładna </a:t>
            </a:r>
            <a:r>
              <a:rPr lang="pl-PL" dirty="0">
                <a:solidFill>
                  <a:schemeClr val="tx1"/>
                </a:solidFill>
              </a:rPr>
              <a:t>nazwa </a:t>
            </a:r>
            <a:r>
              <a:rPr lang="pl-PL" dirty="0" smtClean="0">
                <a:solidFill>
                  <a:schemeClr val="tx1"/>
                </a:solidFill>
              </a:rPr>
              <a:t>szkolenia/konferencji lub imprezy, </a:t>
            </a:r>
            <a:r>
              <a:rPr lang="pl-PL" dirty="0" smtClean="0">
                <a:solidFill>
                  <a:schemeClr val="tx1"/>
                </a:solidFill>
              </a:rPr>
              <a:t>dla ilu osób, do jakiej grupy osób kierowane, opis każdego kosztu zawartego </a:t>
            </a:r>
            <a:r>
              <a:rPr lang="pl-PL" dirty="0" smtClean="0">
                <a:solidFill>
                  <a:schemeClr val="tx1"/>
                </a:solidFill>
              </a:rPr>
              <a:t>w </a:t>
            </a:r>
            <a:r>
              <a:rPr lang="pl-PL" dirty="0" smtClean="0">
                <a:solidFill>
                  <a:schemeClr val="tx1"/>
                </a:solidFill>
              </a:rPr>
              <a:t>kosztorysie)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73794" y="1700809"/>
            <a:ext cx="6626597" cy="4896543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Przykłady finansowanych kosztów: 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Koszty wynajmu sali, 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Wynagrodzenia ekspertów i wykładowców,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Wyżywienie - przerwy kawowe, obiad, 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Materiały szkoleniowe, publikacje,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Materiały promocyjne,</a:t>
            </a:r>
          </a:p>
          <a:p>
            <a:pPr marL="457200" indent="-457200">
              <a:buFont typeface="Georgia" pitchFamily="18" charset="0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Plakaty, zaproszenia, ulotki,</a:t>
            </a:r>
          </a:p>
          <a:p>
            <a:pPr marL="457200" indent="-457200">
              <a:buFont typeface="Georgia" pitchFamily="18" charset="0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Nagłośnienie</a:t>
            </a:r>
            <a:r>
              <a:rPr lang="pl-PL" dirty="0">
                <a:solidFill>
                  <a:schemeClr val="tx1"/>
                </a:solidFill>
              </a:rPr>
              <a:t>, wynajem </a:t>
            </a:r>
            <a:r>
              <a:rPr lang="pl-PL" dirty="0" smtClean="0">
                <a:solidFill>
                  <a:schemeClr val="tx1"/>
                </a:solidFill>
              </a:rPr>
              <a:t>sceny,</a:t>
            </a:r>
            <a:endParaRPr lang="pl-PL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Koszty administracyjno-biurowe (telefony, dojazdy, obsługa prawna i księgowa, obsługa fotograficzna, koordynacja, obsługa techniczna itp.)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Nagrody w konkursach,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itd.</a:t>
            </a:r>
          </a:p>
          <a:p>
            <a:pPr marL="457200" indent="-457200">
              <a:buAutoNum type="arabicPeriod"/>
            </a:pPr>
            <a:endParaRPr lang="pl-PL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pl-P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8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464</TotalTime>
  <Words>290</Words>
  <Application>Microsoft Office PowerPoint</Application>
  <PresentationFormat>Pokaz na ekranie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Aerodynamiczny</vt:lpstr>
      <vt:lpstr>PRZYKŁADY KOSZTORYSÓW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KONKURS „PRZYJAZNA WIEŚ” </dc:title>
  <cp:lastModifiedBy>Jolanta Cieszyńska</cp:lastModifiedBy>
  <cp:revision>57</cp:revision>
  <cp:lastPrinted>2013-12-19T07:08:39Z</cp:lastPrinted>
  <dcterms:modified xsi:type="dcterms:W3CDTF">2013-12-19T07:08:43Z</dcterms:modified>
</cp:coreProperties>
</file>